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46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0679-5E9B-49B9-8089-D5DD503266D0}" type="datetimeFigureOut">
              <a:rPr lang="en-GB" smtClean="0"/>
              <a:t>15/07/2015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5779-5DF7-4883-A0FF-473C3D841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302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0679-5E9B-49B9-8089-D5DD503266D0}" type="datetimeFigureOut">
              <a:rPr lang="en-GB" smtClean="0"/>
              <a:t>15/07/2015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5779-5DF7-4883-A0FF-473C3D841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117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0679-5E9B-49B9-8089-D5DD503266D0}" type="datetimeFigureOut">
              <a:rPr lang="en-GB" smtClean="0"/>
              <a:t>15/07/2015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5779-5DF7-4883-A0FF-473C3D841825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2211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0679-5E9B-49B9-8089-D5DD503266D0}" type="datetimeFigureOut">
              <a:rPr lang="en-GB" smtClean="0"/>
              <a:t>15/07/2015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5779-5DF7-4883-A0FF-473C3D841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460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0679-5E9B-49B9-8089-D5DD503266D0}" type="datetimeFigureOut">
              <a:rPr lang="en-GB" smtClean="0"/>
              <a:t>15/07/2015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5779-5DF7-4883-A0FF-473C3D841825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2399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0679-5E9B-49B9-8089-D5DD503266D0}" type="datetimeFigureOut">
              <a:rPr lang="en-GB" smtClean="0"/>
              <a:t>15/07/2015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5779-5DF7-4883-A0FF-473C3D841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9077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0679-5E9B-49B9-8089-D5DD503266D0}" type="datetimeFigureOut">
              <a:rPr lang="en-GB" smtClean="0"/>
              <a:t>15/07/2015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5779-5DF7-4883-A0FF-473C3D841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007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0679-5E9B-49B9-8089-D5DD503266D0}" type="datetimeFigureOut">
              <a:rPr lang="en-GB" smtClean="0"/>
              <a:t>15/07/2015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5779-5DF7-4883-A0FF-473C3D841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155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0679-5E9B-49B9-8089-D5DD503266D0}" type="datetimeFigureOut">
              <a:rPr lang="en-GB" smtClean="0"/>
              <a:t>15/07/2015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5779-5DF7-4883-A0FF-473C3D841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269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0679-5E9B-49B9-8089-D5DD503266D0}" type="datetimeFigureOut">
              <a:rPr lang="en-GB" smtClean="0"/>
              <a:t>15/07/2015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5779-5DF7-4883-A0FF-473C3D841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790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0679-5E9B-49B9-8089-D5DD503266D0}" type="datetimeFigureOut">
              <a:rPr lang="en-GB" smtClean="0"/>
              <a:t>15/07/2015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5779-5DF7-4883-A0FF-473C3D841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523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0679-5E9B-49B9-8089-D5DD503266D0}" type="datetimeFigureOut">
              <a:rPr lang="en-GB" smtClean="0"/>
              <a:t>15/07/2015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5779-5DF7-4883-A0FF-473C3D841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008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0679-5E9B-49B9-8089-D5DD503266D0}" type="datetimeFigureOut">
              <a:rPr lang="en-GB" smtClean="0"/>
              <a:t>15/07/2015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5779-5DF7-4883-A0FF-473C3D841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59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0679-5E9B-49B9-8089-D5DD503266D0}" type="datetimeFigureOut">
              <a:rPr lang="en-GB" smtClean="0"/>
              <a:t>15/07/2015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5779-5DF7-4883-A0FF-473C3D841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883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0679-5E9B-49B9-8089-D5DD503266D0}" type="datetimeFigureOut">
              <a:rPr lang="en-GB" smtClean="0"/>
              <a:t>15/07/2015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5779-5DF7-4883-A0FF-473C3D841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36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0679-5E9B-49B9-8089-D5DD503266D0}" type="datetimeFigureOut">
              <a:rPr lang="en-GB" smtClean="0"/>
              <a:t>15/07/2015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5779-5DF7-4883-A0FF-473C3D841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492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00679-5E9B-49B9-8089-D5DD503266D0}" type="datetimeFigureOut">
              <a:rPr lang="en-GB" smtClean="0"/>
              <a:t>15/07/2015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9EA05779-5DF7-4883-A0FF-473C3D841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778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CBOD PRICE INDICATORS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014" y="43139"/>
            <a:ext cx="4204310" cy="2361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4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728" y="461319"/>
            <a:ext cx="9677628" cy="571706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GB" sz="6500" b="1" dirty="0" smtClean="0">
              <a:solidFill>
                <a:schemeClr val="accent1"/>
              </a:solidFill>
              <a:latin typeface="Berlin Sans FB" panose="020E0602020502020306" pitchFamily="34" charset="0"/>
            </a:endParaRPr>
          </a:p>
          <a:p>
            <a:pPr marL="0" indent="0" algn="ctr">
              <a:buNone/>
            </a:pPr>
            <a:r>
              <a:rPr lang="en-GB" sz="8000" b="1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X</a:t>
            </a:r>
            <a:r>
              <a:rPr lang="en-GB" sz="8000" b="1" dirty="0">
                <a:solidFill>
                  <a:schemeClr val="accent3">
                    <a:lumMod val="50000"/>
                  </a:schemeClr>
                </a:solidFill>
                <a:latin typeface="Berlin Sans FB" panose="020E0602020502020306" pitchFamily="34" charset="0"/>
              </a:rPr>
              <a:t>P</a:t>
            </a:r>
            <a:r>
              <a:rPr lang="en-GB" sz="8000" b="1" dirty="0" smtClean="0">
                <a:solidFill>
                  <a:schemeClr val="accent3">
                    <a:lumMod val="50000"/>
                  </a:schemeClr>
                </a:solidFill>
                <a:latin typeface="Berlin Sans FB" panose="020E0602020502020306" pitchFamily="34" charset="0"/>
              </a:rPr>
              <a:t>i</a:t>
            </a:r>
            <a:endParaRPr lang="en-GB" sz="8000" b="1" dirty="0">
              <a:solidFill>
                <a:schemeClr val="accent3">
                  <a:lumMod val="50000"/>
                </a:schemeClr>
              </a:solidFill>
              <a:latin typeface="Berlin Sans FB" panose="020E0602020502020306" pitchFamily="34" charset="0"/>
            </a:endParaRPr>
          </a:p>
          <a:p>
            <a:pPr marL="0" indent="0" algn="ctr">
              <a:buNone/>
            </a:pPr>
            <a:r>
              <a:rPr lang="en-US" sz="1200" u="sng" dirty="0" smtClean="0">
                <a:latin typeface="Candara" panose="020E0502030303020204" pitchFamily="34" charset="0"/>
              </a:rPr>
              <a:t>Ex-Refinery </a:t>
            </a:r>
            <a:r>
              <a:rPr lang="en-US" sz="1200" u="sng" dirty="0">
                <a:latin typeface="Candara" panose="020E0502030303020204" pitchFamily="34" charset="0"/>
              </a:rPr>
              <a:t>Price </a:t>
            </a:r>
            <a:r>
              <a:rPr lang="en-US" sz="1200" u="sng" dirty="0" smtClean="0">
                <a:latin typeface="Candara" panose="020E0502030303020204" pitchFamily="34" charset="0"/>
              </a:rPr>
              <a:t>Indicator</a:t>
            </a:r>
          </a:p>
          <a:p>
            <a:pPr marL="0" indent="0" algn="ctr">
              <a:buNone/>
            </a:pPr>
            <a:endParaRPr lang="en-US" sz="1200" u="sng" dirty="0">
              <a:latin typeface="Candara" panose="020E0502030303020204" pitchFamily="34" charset="0"/>
            </a:endParaRPr>
          </a:p>
          <a:p>
            <a:pPr marL="0" lvl="0" indent="0" algn="ctr">
              <a:buNone/>
            </a:pPr>
            <a:r>
              <a:rPr lang="en-US" sz="8000" b="1" dirty="0" smtClean="0">
                <a:solidFill>
                  <a:schemeClr val="accent3">
                    <a:lumMod val="75000"/>
                  </a:schemeClr>
                </a:solidFill>
                <a:latin typeface="Berlin Sans FB" panose="020E0602020502020306" pitchFamily="34" charset="0"/>
              </a:rPr>
              <a:t>OT</a:t>
            </a:r>
            <a:r>
              <a:rPr lang="en-US" sz="8000" b="1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i</a:t>
            </a:r>
          </a:p>
          <a:p>
            <a:pPr marL="0" lvl="0" indent="0" algn="ctr">
              <a:buNone/>
            </a:pPr>
            <a:r>
              <a:rPr lang="en-US" sz="1200" u="sng" dirty="0">
                <a:latin typeface="Candara" panose="020E0502030303020204" pitchFamily="34" charset="0"/>
              </a:rPr>
              <a:t>Oil Traders </a:t>
            </a:r>
            <a:r>
              <a:rPr lang="en-US" sz="1200" u="sng" dirty="0" smtClean="0">
                <a:latin typeface="Candara" panose="020E0502030303020204" pitchFamily="34" charset="0"/>
              </a:rPr>
              <a:t>Index</a:t>
            </a:r>
          </a:p>
          <a:p>
            <a:pPr marL="0" lvl="0" indent="0" algn="ctr">
              <a:buNone/>
            </a:pPr>
            <a:endParaRPr lang="en-US" sz="1200" u="sng" dirty="0">
              <a:latin typeface="Candara" panose="020E0502030303020204" pitchFamily="34" charset="0"/>
            </a:endParaRPr>
          </a:p>
          <a:p>
            <a:pPr marL="0" lvl="0" indent="0" algn="ctr">
              <a:buNone/>
            </a:pPr>
            <a:r>
              <a:rPr lang="en-US" sz="8600" b="1" i="1" dirty="0" smtClean="0">
                <a:solidFill>
                  <a:schemeClr val="accent3">
                    <a:lumMod val="75000"/>
                  </a:schemeClr>
                </a:solidFill>
                <a:latin typeface="Candara" panose="020E0502030303020204" pitchFamily="34" charset="0"/>
              </a:rPr>
              <a:t>FuFeX</a:t>
            </a:r>
            <a:r>
              <a:rPr lang="en-US" sz="8600" b="1" i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30</a:t>
            </a:r>
            <a:endParaRPr lang="en-US" sz="8600" dirty="0" smtClean="0"/>
          </a:p>
          <a:p>
            <a:pPr marL="0" indent="0" algn="ctr">
              <a:buNone/>
            </a:pPr>
            <a:r>
              <a:rPr lang="en-US" sz="1200" u="sng" dirty="0">
                <a:latin typeface="Candara" panose="020E0502030303020204" pitchFamily="34" charset="0"/>
              </a:rPr>
              <a:t>Fuel Forex Rate (30-Day Forward)</a:t>
            </a:r>
          </a:p>
        </p:txBody>
      </p:sp>
    </p:spTree>
    <p:extLst>
      <p:ext uri="{BB962C8B-B14F-4D97-AF65-F5344CB8AC3E}">
        <p14:creationId xmlns:p14="http://schemas.microsoft.com/office/powerpoint/2010/main" val="230189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3784"/>
          </a:xfrm>
        </p:spPr>
        <p:txBody>
          <a:bodyPr/>
          <a:lstStyle/>
          <a:p>
            <a:r>
              <a:rPr lang="en-GB" dirty="0" smtClean="0"/>
              <a:t>THE </a:t>
            </a:r>
            <a:r>
              <a:rPr lang="en-GB" b="1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X</a:t>
            </a:r>
            <a:r>
              <a:rPr lang="en-GB" b="1" dirty="0" smtClean="0">
                <a:solidFill>
                  <a:schemeClr val="accent3">
                    <a:lumMod val="50000"/>
                  </a:schemeClr>
                </a:solidFill>
                <a:latin typeface="Berlin Sans FB" panose="020E0602020502020306" pitchFamily="34" charset="0"/>
              </a:rPr>
              <a:t>Pi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02941"/>
            <a:ext cx="8596668" cy="413842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An </a:t>
            </a:r>
            <a:r>
              <a:rPr lang="en-US" sz="2400" dirty="0"/>
              <a:t>estimate of the EX refinery price at which BDCs may sell petroleum products to oil marketing companies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Based </a:t>
            </a:r>
            <a:r>
              <a:rPr lang="en-US" sz="2400" dirty="0"/>
              <a:t>on the maximum allowable US dollar indexed price BDCs would have sold petroleum products under the immediate past regulated </a:t>
            </a:r>
            <a:r>
              <a:rPr lang="en-US" sz="2400" dirty="0" smtClean="0"/>
              <a:t>regime.</a:t>
            </a:r>
          </a:p>
          <a:p>
            <a:endParaRPr lang="en-US" sz="2400" dirty="0" smtClean="0"/>
          </a:p>
          <a:p>
            <a:r>
              <a:rPr lang="en-US" sz="2400" dirty="0" smtClean="0"/>
              <a:t>Converted </a:t>
            </a:r>
            <a:r>
              <a:rPr lang="en-US" sz="2400" dirty="0"/>
              <a:t>in </a:t>
            </a:r>
            <a:r>
              <a:rPr lang="en-US" sz="2400" dirty="0" err="1" smtClean="0"/>
              <a:t>Ghp</a:t>
            </a:r>
            <a:r>
              <a:rPr lang="en-US" sz="2400" dirty="0" smtClean="0"/>
              <a:t>/</a:t>
            </a:r>
            <a:r>
              <a:rPr lang="en-US" sz="2400" dirty="0" err="1" smtClean="0"/>
              <a:t>Ltr</a:t>
            </a:r>
            <a:r>
              <a:rPr lang="en-US" sz="2400" dirty="0" smtClean="0"/>
              <a:t> at </a:t>
            </a:r>
            <a:r>
              <a:rPr lang="en-US" sz="2400" dirty="0"/>
              <a:t>a referenced foreign exchange </a:t>
            </a:r>
            <a:r>
              <a:rPr lang="en-US" sz="2400" dirty="0" smtClean="0"/>
              <a:t>rate</a:t>
            </a:r>
            <a:r>
              <a:rPr lang="en-US" sz="2400" i="1" dirty="0" smtClean="0"/>
              <a:t> </a:t>
            </a:r>
            <a:r>
              <a:rPr lang="en-US" sz="2400" b="1" i="1" dirty="0">
                <a:solidFill>
                  <a:schemeClr val="accent3">
                    <a:lumMod val="75000"/>
                  </a:schemeClr>
                </a:solidFill>
                <a:latin typeface="Candara" panose="020E0502030303020204" pitchFamily="34" charset="0"/>
              </a:rPr>
              <a:t>FuFeX</a:t>
            </a:r>
            <a:r>
              <a:rPr lang="en-US" sz="2400" b="1" i="1" dirty="0">
                <a:solidFill>
                  <a:schemeClr val="accent1"/>
                </a:solidFill>
                <a:latin typeface="Candara" panose="020E0502030303020204" pitchFamily="34" charset="0"/>
              </a:rPr>
              <a:t>30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2642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47351"/>
          </a:xfrm>
        </p:spPr>
        <p:txBody>
          <a:bodyPr/>
          <a:lstStyle/>
          <a:p>
            <a:r>
              <a:rPr lang="en-GB" dirty="0" smtClean="0"/>
              <a:t>Why the </a:t>
            </a:r>
            <a:r>
              <a:rPr lang="en-GB" b="1" dirty="0">
                <a:solidFill>
                  <a:schemeClr val="accent1"/>
                </a:solidFill>
                <a:latin typeface="Berlin Sans FB" panose="020E0602020502020306" pitchFamily="34" charset="0"/>
              </a:rPr>
              <a:t>X</a:t>
            </a:r>
            <a:r>
              <a:rPr lang="en-GB" b="1" dirty="0">
                <a:solidFill>
                  <a:schemeClr val="accent3">
                    <a:lumMod val="50000"/>
                  </a:schemeClr>
                </a:solidFill>
                <a:latin typeface="Berlin Sans FB" panose="020E0602020502020306" pitchFamily="34" charset="0"/>
              </a:rPr>
              <a:t>Pi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7265" y="1825624"/>
            <a:ext cx="9267567" cy="467402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 </a:t>
            </a:r>
            <a:r>
              <a:rPr lang="en-US" sz="2400" dirty="0"/>
              <a:t>public interest service offered by the CBOD following the price liberalization of the petroleum downstream sector.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Empower </a:t>
            </a:r>
            <a:r>
              <a:rPr lang="en-US" sz="2400" dirty="0"/>
              <a:t>the consumer and the public with access to information about petroleum pricing and trends.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Equip </a:t>
            </a:r>
            <a:r>
              <a:rPr lang="en-US" sz="2400" dirty="0"/>
              <a:t>consumers and stakeholders to make informed purchase decisions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2482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4411049" cy="790832"/>
          </a:xfrm>
        </p:spPr>
        <p:txBody>
          <a:bodyPr/>
          <a:lstStyle/>
          <a:p>
            <a:r>
              <a:rPr lang="en-GB" dirty="0" smtClean="0"/>
              <a:t>Computing the </a:t>
            </a:r>
            <a:r>
              <a:rPr lang="en-GB" b="1" dirty="0">
                <a:solidFill>
                  <a:schemeClr val="accent1"/>
                </a:solidFill>
                <a:latin typeface="Berlin Sans FB" panose="020E0602020502020306" pitchFamily="34" charset="0"/>
              </a:rPr>
              <a:t>X</a:t>
            </a:r>
            <a:r>
              <a:rPr lang="en-GB" b="1" dirty="0">
                <a:solidFill>
                  <a:schemeClr val="accent3">
                    <a:lumMod val="50000"/>
                  </a:schemeClr>
                </a:solidFill>
                <a:latin typeface="Berlin Sans FB" panose="020E0602020502020306" pitchFamily="34" charset="0"/>
              </a:rPr>
              <a:t>Pi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How is it calculated?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40043" y="2737245"/>
            <a:ext cx="4721325" cy="330411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2400" b="1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X</a:t>
            </a:r>
            <a:r>
              <a:rPr lang="en-GB" sz="2400" b="1" dirty="0">
                <a:solidFill>
                  <a:schemeClr val="accent3">
                    <a:lumMod val="50000"/>
                  </a:schemeClr>
                </a:solidFill>
                <a:latin typeface="Berlin Sans FB" panose="020E0602020502020306" pitchFamily="34" charset="0"/>
              </a:rPr>
              <a:t>P</a:t>
            </a:r>
            <a:r>
              <a:rPr lang="en-GB" sz="2400" b="1" dirty="0" smtClean="0">
                <a:solidFill>
                  <a:schemeClr val="accent3">
                    <a:lumMod val="50000"/>
                  </a:schemeClr>
                </a:solidFill>
                <a:latin typeface="Berlin Sans FB" panose="020E0602020502020306" pitchFamily="34" charset="0"/>
              </a:rPr>
              <a:t>i</a:t>
            </a:r>
          </a:p>
          <a:p>
            <a:pPr marL="0" indent="0" algn="ctr">
              <a:buNone/>
            </a:pPr>
            <a:r>
              <a:rPr lang="en-US" sz="2400" b="1" dirty="0" smtClean="0"/>
              <a:t>= </a:t>
            </a:r>
          </a:p>
          <a:p>
            <a:pPr marL="0" indent="0" algn="ctr">
              <a:buNone/>
            </a:pPr>
            <a:r>
              <a:rPr lang="en-US" sz="2400" b="1" dirty="0" smtClean="0"/>
              <a:t>World </a:t>
            </a:r>
            <a:r>
              <a:rPr lang="en-US" sz="2400" b="1" dirty="0"/>
              <a:t>Market Price </a:t>
            </a:r>
            <a:endParaRPr lang="en-US" sz="2400" b="1" dirty="0" smtClean="0"/>
          </a:p>
          <a:p>
            <a:pPr marL="0" indent="0" algn="ctr">
              <a:buNone/>
            </a:pPr>
            <a:r>
              <a:rPr lang="en-US" sz="2400" b="1" dirty="0" smtClean="0"/>
              <a:t>+ </a:t>
            </a:r>
          </a:p>
          <a:p>
            <a:pPr marL="0" indent="0" algn="ctr">
              <a:buNone/>
            </a:pPr>
            <a:r>
              <a:rPr lang="en-US" sz="2400" b="1" dirty="0" smtClean="0"/>
              <a:t>BDC </a:t>
            </a:r>
            <a:r>
              <a:rPr lang="en-US" sz="2400" b="1" dirty="0"/>
              <a:t>Suppliers </a:t>
            </a:r>
            <a:r>
              <a:rPr lang="en-US" sz="2400" b="1" dirty="0" smtClean="0"/>
              <a:t>Premium </a:t>
            </a:r>
          </a:p>
          <a:p>
            <a:pPr marL="0" indent="0" algn="ctr">
              <a:buNone/>
            </a:pPr>
            <a:r>
              <a:rPr lang="en-US" sz="2400" b="1" dirty="0" smtClean="0"/>
              <a:t>x </a:t>
            </a:r>
          </a:p>
          <a:p>
            <a:pPr marL="0" indent="0" algn="ctr">
              <a:buNone/>
            </a:pPr>
            <a:r>
              <a:rPr lang="en-US" sz="2400" b="1" i="1" dirty="0" smtClean="0">
                <a:solidFill>
                  <a:schemeClr val="accent3">
                    <a:lumMod val="75000"/>
                  </a:schemeClr>
                </a:solidFill>
                <a:latin typeface="Candara" panose="020E0502030303020204" pitchFamily="34" charset="0"/>
              </a:rPr>
              <a:t>FuFeX</a:t>
            </a:r>
            <a:r>
              <a:rPr lang="en-US" sz="2400" b="1" i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30</a:t>
            </a:r>
            <a:endParaRPr lang="en-US" sz="2400" dirty="0"/>
          </a:p>
          <a:p>
            <a:pPr algn="ctr"/>
            <a:endParaRPr lang="en-GB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001795"/>
            <a:ext cx="4185618" cy="65079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b="1" i="1" dirty="0" smtClean="0">
                <a:solidFill>
                  <a:schemeClr val="accent3">
                    <a:lumMod val="75000"/>
                  </a:schemeClr>
                </a:solidFill>
                <a:latin typeface="Candara" panose="020E0502030303020204" pitchFamily="34" charset="0"/>
              </a:rPr>
              <a:t>FuFeX</a:t>
            </a:r>
            <a:r>
              <a:rPr lang="en-US" b="1" i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30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5637281" cy="3498798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/>
              <a:t>A </a:t>
            </a:r>
            <a:r>
              <a:rPr lang="en-US" sz="2400" dirty="0"/>
              <a:t>30-day forward forex rate computed using the </a:t>
            </a:r>
            <a:r>
              <a:rPr lang="en-US" sz="2400" b="1" i="1" dirty="0"/>
              <a:t>Covered Interest Parity Model </a:t>
            </a:r>
            <a:r>
              <a:rPr lang="en-US" sz="2400" dirty="0"/>
              <a:t>adjusted by the Ghana Sovereign Bond spread. </a:t>
            </a:r>
            <a:endParaRPr lang="en-US" sz="2400" dirty="0" smtClean="0"/>
          </a:p>
          <a:p>
            <a:pPr marL="0" indent="0" algn="just">
              <a:buNone/>
            </a:pPr>
            <a:endParaRPr lang="en-US" sz="2400" dirty="0" smtClean="0"/>
          </a:p>
          <a:p>
            <a:pPr algn="just"/>
            <a:r>
              <a:rPr lang="en-US" sz="2400" dirty="0" smtClean="0"/>
              <a:t>Computed </a:t>
            </a:r>
            <a:r>
              <a:rPr lang="en-US" sz="2400" dirty="0"/>
              <a:t>using the average US Dollar selling spot rate of five major oil financing banks.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667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6382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Oil Traders Index -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Berlin Sans FB" panose="020E0602020502020306" pitchFamily="34" charset="0"/>
              </a:rPr>
              <a:t>OT</a:t>
            </a:r>
            <a:r>
              <a:rPr lang="en-US" b="1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i</a:t>
            </a:r>
            <a:r>
              <a:rPr lang="en-US" dirty="0" smtClean="0"/>
              <a:t/>
            </a:r>
            <a:br>
              <a:rPr lang="en-US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116643"/>
          </a:xfrm>
        </p:spPr>
        <p:txBody>
          <a:bodyPr>
            <a:normAutofit/>
          </a:bodyPr>
          <a:lstStyle/>
          <a:p>
            <a:r>
              <a:rPr lang="en-US" sz="2400" dirty="0"/>
              <a:t>A</a:t>
            </a:r>
            <a:r>
              <a:rPr lang="en-US" sz="2400" dirty="0" smtClean="0"/>
              <a:t>n </a:t>
            </a:r>
            <a:r>
              <a:rPr lang="en-US" sz="2400" dirty="0"/>
              <a:t>indication of the difference between the average actual traded EX-refinery prices by BDCs and the </a:t>
            </a:r>
            <a:r>
              <a:rPr lang="en-GB" sz="2400" b="1" dirty="0">
                <a:solidFill>
                  <a:schemeClr val="accent1"/>
                </a:solidFill>
                <a:latin typeface="Berlin Sans FB" panose="020E0602020502020306" pitchFamily="34" charset="0"/>
              </a:rPr>
              <a:t>X</a:t>
            </a:r>
            <a:r>
              <a:rPr lang="en-GB" sz="2400" b="1" dirty="0">
                <a:solidFill>
                  <a:schemeClr val="accent3">
                    <a:lumMod val="50000"/>
                  </a:schemeClr>
                </a:solidFill>
                <a:latin typeface="Berlin Sans FB" panose="020E0602020502020306" pitchFamily="34" charset="0"/>
              </a:rPr>
              <a:t>Pi</a:t>
            </a:r>
            <a:r>
              <a:rPr lang="en-US" sz="2400" dirty="0" smtClean="0"/>
              <a:t>. 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Represented </a:t>
            </a:r>
            <a:r>
              <a:rPr lang="en-US" sz="2400" dirty="0"/>
              <a:t>in percentage </a:t>
            </a:r>
            <a:r>
              <a:rPr lang="en-US" sz="2400" dirty="0" smtClean="0"/>
              <a:t>terms</a:t>
            </a:r>
            <a:endParaRPr lang="en-US" sz="2400" dirty="0"/>
          </a:p>
          <a:p>
            <a:endParaRPr lang="en-US" sz="2400" dirty="0"/>
          </a:p>
          <a:p>
            <a:pPr marL="0" indent="0" algn="ctr">
              <a:buNone/>
            </a:pP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Berlin Sans FB" panose="020E0602020502020306" pitchFamily="34" charset="0"/>
              </a:rPr>
              <a:t>OT</a:t>
            </a:r>
            <a:r>
              <a:rPr lang="en-US" sz="2400" b="1" dirty="0">
                <a:solidFill>
                  <a:schemeClr val="accent1"/>
                </a:solidFill>
                <a:latin typeface="Berlin Sans FB" panose="020E0602020502020306" pitchFamily="34" charset="0"/>
              </a:rPr>
              <a:t>i </a:t>
            </a:r>
            <a:r>
              <a:rPr lang="en-US" sz="2400" b="1" dirty="0" smtClean="0"/>
              <a:t>=</a:t>
            </a:r>
            <a:r>
              <a:rPr lang="en-US" sz="2400" b="1" u="sng" dirty="0" smtClean="0"/>
              <a:t> </a:t>
            </a:r>
            <a:r>
              <a:rPr lang="en-US" sz="2400" b="1" u="sng" dirty="0"/>
              <a:t>(BDC prices – </a:t>
            </a:r>
            <a:r>
              <a:rPr lang="en-GB" sz="2400" b="1" u="sng" dirty="0">
                <a:solidFill>
                  <a:schemeClr val="accent1"/>
                </a:solidFill>
                <a:latin typeface="Berlin Sans FB" panose="020E0602020502020306" pitchFamily="34" charset="0"/>
              </a:rPr>
              <a:t>X</a:t>
            </a:r>
            <a:r>
              <a:rPr lang="en-GB" sz="2400" b="1" u="sng" dirty="0">
                <a:solidFill>
                  <a:schemeClr val="accent3">
                    <a:lumMod val="50000"/>
                  </a:schemeClr>
                </a:solidFill>
                <a:latin typeface="Berlin Sans FB" panose="020E0602020502020306" pitchFamily="34" charset="0"/>
              </a:rPr>
              <a:t>Pi</a:t>
            </a:r>
            <a:r>
              <a:rPr lang="en-US" sz="2400" b="1" dirty="0" smtClean="0"/>
              <a:t>) </a:t>
            </a:r>
            <a:r>
              <a:rPr lang="en-US" sz="2400" b="1" dirty="0"/>
              <a:t>x 100%</a:t>
            </a:r>
            <a:endParaRPr lang="en-US" sz="2400" dirty="0"/>
          </a:p>
          <a:p>
            <a:pPr marL="0" indent="0" algn="ctr">
              <a:buNone/>
            </a:pPr>
            <a:r>
              <a:rPr lang="en-US" sz="2400" b="1" dirty="0"/>
              <a:t> </a:t>
            </a:r>
            <a:r>
              <a:rPr lang="en-GB" sz="2400" b="1" dirty="0">
                <a:solidFill>
                  <a:schemeClr val="accent1"/>
                </a:solidFill>
                <a:latin typeface="Berlin Sans FB" panose="020E0602020502020306" pitchFamily="34" charset="0"/>
              </a:rPr>
              <a:t>X</a:t>
            </a:r>
            <a:r>
              <a:rPr lang="en-GB" sz="2400" b="1" dirty="0">
                <a:solidFill>
                  <a:schemeClr val="accent3">
                    <a:lumMod val="50000"/>
                  </a:schemeClr>
                </a:solidFill>
                <a:latin typeface="Berlin Sans FB" panose="020E0602020502020306" pitchFamily="34" charset="0"/>
              </a:rPr>
              <a:t>Pi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3509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988541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When and how are they published?</a:t>
            </a:r>
            <a:r>
              <a:rPr lang="en-US" dirty="0" smtClean="0"/>
              <a:t/>
            </a:r>
            <a:br>
              <a:rPr lang="en-US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Published </a:t>
            </a:r>
            <a:r>
              <a:rPr lang="en-US" sz="2400" dirty="0"/>
              <a:t>on the 1</a:t>
            </a:r>
            <a:r>
              <a:rPr lang="en-US" sz="2400" baseline="30000" dirty="0"/>
              <a:t>st</a:t>
            </a:r>
            <a:r>
              <a:rPr lang="en-US" sz="2400" dirty="0"/>
              <a:t>, 8</a:t>
            </a:r>
            <a:r>
              <a:rPr lang="en-US" sz="2400" baseline="30000" dirty="0"/>
              <a:t>th</a:t>
            </a:r>
            <a:r>
              <a:rPr lang="en-US" sz="2400" dirty="0"/>
              <a:t>, 16</a:t>
            </a:r>
            <a:r>
              <a:rPr lang="en-US" sz="2400" baseline="30000" dirty="0"/>
              <a:t>th</a:t>
            </a:r>
            <a:r>
              <a:rPr lang="en-US" sz="2400" dirty="0"/>
              <a:t> and 23</a:t>
            </a:r>
            <a:r>
              <a:rPr lang="en-US" sz="2400" baseline="30000" dirty="0"/>
              <a:t>rd</a:t>
            </a:r>
            <a:r>
              <a:rPr lang="en-US" sz="2400" dirty="0"/>
              <a:t> of every month. 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Circulated </a:t>
            </a:r>
            <a:r>
              <a:rPr lang="en-US" sz="2400" dirty="0"/>
              <a:t>in press releases as part of market reports </a:t>
            </a:r>
            <a:r>
              <a:rPr lang="en-US" sz="2400" dirty="0" smtClean="0"/>
              <a:t>from </a:t>
            </a:r>
            <a:r>
              <a:rPr lang="en-US" sz="2400" dirty="0"/>
              <a:t>the CBOD.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7135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2781732"/>
              </p:ext>
            </p:extLst>
          </p:nvPr>
        </p:nvGraphicFramePr>
        <p:xfrm>
          <a:off x="412124" y="437710"/>
          <a:ext cx="10251582" cy="58251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43520"/>
                <a:gridCol w="1248502"/>
                <a:gridCol w="1248502"/>
                <a:gridCol w="1062556"/>
                <a:gridCol w="1248502"/>
              </a:tblGrid>
              <a:tr h="489568">
                <a:tc gridSpan="5"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X</a:t>
                      </a:r>
                      <a:r>
                        <a:rPr lang="en-GB" sz="20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Berlin Sans FB" panose="020E0602020502020306" pitchFamily="34" charset="0"/>
                        </a:rPr>
                        <a:t>Pi</a:t>
                      </a:r>
                      <a:endParaRPr lang="en-GB" sz="2000" dirty="0" smtClean="0"/>
                    </a:p>
                    <a:p>
                      <a:pPr algn="ctr" fontAlgn="b"/>
                      <a:r>
                        <a:rPr lang="en-GB" sz="2000" b="1" u="none" strike="noStrike" dirty="0" smtClean="0">
                          <a:effectLst/>
                          <a:latin typeface="Candara" panose="020E0502030303020204" pitchFamily="34" charset="0"/>
                        </a:rPr>
                        <a:t>JULY </a:t>
                      </a:r>
                      <a:r>
                        <a:rPr lang="en-GB" sz="2000" b="1" u="none" strike="noStrike" dirty="0">
                          <a:effectLst/>
                          <a:latin typeface="Candara" panose="020E0502030303020204" pitchFamily="34" charset="0"/>
                        </a:rPr>
                        <a:t>16 2015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7950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 dirty="0">
                          <a:effectLst/>
                          <a:latin typeface="Candara" panose="020E0502030303020204" pitchFamily="34" charset="0"/>
                        </a:rPr>
                        <a:t>PRICE COMPONENT</a:t>
                      </a:r>
                      <a:endParaRPr lang="en-GB" sz="2000" b="1" i="0" u="none" strike="noStrike" dirty="0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  <a:latin typeface="Candara" panose="020E0502030303020204" pitchFamily="34" charset="0"/>
                        </a:rPr>
                        <a:t>PMS</a:t>
                      </a:r>
                      <a:endParaRPr lang="en-GB" sz="2000" b="1" i="0" u="none" strike="noStrike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  <a:latin typeface="Candara" panose="020E0502030303020204" pitchFamily="34" charset="0"/>
                        </a:rPr>
                        <a:t>AGO</a:t>
                      </a:r>
                      <a:endParaRPr lang="en-GB" sz="2000" b="1" i="0" u="none" strike="noStrike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  <a:latin typeface="Candara" panose="020E0502030303020204" pitchFamily="34" charset="0"/>
                        </a:rPr>
                        <a:t>LPG</a:t>
                      </a:r>
                      <a:endParaRPr lang="en-GB" sz="2000" b="1" i="0" u="none" strike="noStrike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  <a:latin typeface="Candara" panose="020E0502030303020204" pitchFamily="34" charset="0"/>
                        </a:rPr>
                        <a:t>KERO</a:t>
                      </a:r>
                      <a:endParaRPr lang="en-GB" sz="2000" b="1" i="0" u="none" strike="noStrike">
                        <a:solidFill>
                          <a:srgbClr val="FFFFFF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</a:tr>
              <a:tr h="57950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  <a:latin typeface="Candara" panose="020E0502030303020204" pitchFamily="34" charset="0"/>
                        </a:rPr>
                        <a:t>Average World Market Price (USD/MT)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  <a:latin typeface="Candara" panose="020E0502030303020204" pitchFamily="34" charset="0"/>
                        </a:rPr>
                        <a:t>717.25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  <a:latin typeface="Candara" panose="020E0502030303020204" pitchFamily="34" charset="0"/>
                        </a:rPr>
                        <a:t>542.78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  <a:latin typeface="Candara" panose="020E0502030303020204" pitchFamily="34" charset="0"/>
                        </a:rPr>
                        <a:t>350.05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  <a:latin typeface="Candara" panose="020E0502030303020204" pitchFamily="34" charset="0"/>
                        </a:rPr>
                        <a:t>570.20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</a:tr>
              <a:tr h="57950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  <a:latin typeface="Candara" panose="020E0502030303020204" pitchFamily="34" charset="0"/>
                        </a:rPr>
                        <a:t>Supplier's Premium (USD/MT)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  <a:latin typeface="Candara" panose="020E0502030303020204" pitchFamily="34" charset="0"/>
                        </a:rPr>
                        <a:t>112.174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  <a:latin typeface="Candara" panose="020E0502030303020204" pitchFamily="34" charset="0"/>
                        </a:rPr>
                        <a:t>112.174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  <a:latin typeface="Candara" panose="020E0502030303020204" pitchFamily="34" charset="0"/>
                        </a:rPr>
                        <a:t>150.000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  <a:latin typeface="Candara" panose="020E0502030303020204" pitchFamily="34" charset="0"/>
                        </a:rPr>
                        <a:t>112.174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</a:tr>
              <a:tr h="579504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ndara" panose="020E0502030303020204" pitchFamily="34" charset="0"/>
                        </a:rPr>
                        <a:t>FuFeX</a:t>
                      </a:r>
                      <a:r>
                        <a:rPr lang="en-US" sz="2000" b="1" i="1" dirty="0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30 </a:t>
                      </a:r>
                      <a:r>
                        <a:rPr lang="en-GB" sz="2000" b="1" u="none" strike="noStrike" dirty="0" smtClean="0">
                          <a:effectLst/>
                          <a:latin typeface="Candara" panose="020E0502030303020204" pitchFamily="34" charset="0"/>
                        </a:rPr>
                        <a:t>(</a:t>
                      </a:r>
                      <a:r>
                        <a:rPr lang="en-GB" sz="2000" b="1" u="none" strike="noStrike" dirty="0" err="1" smtClean="0">
                          <a:effectLst/>
                          <a:latin typeface="Candara" panose="020E0502030303020204" pitchFamily="34" charset="0"/>
                        </a:rPr>
                        <a:t>Ghs</a:t>
                      </a:r>
                      <a:r>
                        <a:rPr lang="en-GB" sz="2000" b="1" u="none" strike="noStrike" dirty="0" smtClean="0">
                          <a:effectLst/>
                          <a:latin typeface="Candara" panose="020E0502030303020204" pitchFamily="34" charset="0"/>
                        </a:rPr>
                        <a:t>/USD</a:t>
                      </a:r>
                      <a:r>
                        <a:rPr lang="en-GB" sz="2000" b="1" u="none" strike="noStrike" dirty="0">
                          <a:effectLst/>
                          <a:latin typeface="Candara" panose="020E0502030303020204" pitchFamily="34" charset="0"/>
                        </a:rPr>
                        <a:t>)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 smtClean="0">
                          <a:effectLst/>
                          <a:latin typeface="Candara" panose="020E0502030303020204" pitchFamily="34" charset="0"/>
                        </a:rPr>
                        <a:t>3.4958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 smtClean="0">
                          <a:effectLst/>
                          <a:latin typeface="Candara" panose="020E0502030303020204" pitchFamily="34" charset="0"/>
                        </a:rPr>
                        <a:t>3.4958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 smtClean="0">
                          <a:effectLst/>
                          <a:latin typeface="Candara" panose="020E0502030303020204" pitchFamily="34" charset="0"/>
                        </a:rPr>
                        <a:t>3.4958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 smtClean="0">
                          <a:effectLst/>
                          <a:latin typeface="Candara" panose="020E0502030303020204" pitchFamily="34" charset="0"/>
                        </a:rPr>
                        <a:t>3.4958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</a:tr>
              <a:tr h="57950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  <a:latin typeface="Candara" panose="020E0502030303020204" pitchFamily="34" charset="0"/>
                        </a:rPr>
                        <a:t>Volume Conversion Factor (Ltrs/MT)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  <a:latin typeface="Candara" panose="020E0502030303020204" pitchFamily="34" charset="0"/>
                        </a:rPr>
                        <a:t>1342.28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  <a:latin typeface="Candara" panose="020E0502030303020204" pitchFamily="34" charset="0"/>
                        </a:rPr>
                        <a:t>1183.43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  <a:latin typeface="Candara" panose="020E0502030303020204" pitchFamily="34" charset="0"/>
                        </a:rPr>
                        <a:t>1000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  <a:latin typeface="Candara" panose="020E0502030303020204" pitchFamily="34" charset="0"/>
                        </a:rPr>
                        <a:t>1240.6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</a:tr>
              <a:tr h="57950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  <a:latin typeface="Candara" panose="020E0502030303020204" pitchFamily="34" charset="0"/>
                        </a:rPr>
                        <a:t>XPi (Ghp/Ltr)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 smtClean="0">
                          <a:effectLst/>
                          <a:latin typeface="Candara" panose="020E0502030303020204" pitchFamily="34" charset="0"/>
                        </a:rPr>
                        <a:t>216.01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 smtClean="0">
                          <a:effectLst/>
                          <a:latin typeface="Candara" panose="020E0502030303020204" pitchFamily="34" charset="0"/>
                        </a:rPr>
                        <a:t>193.47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 smtClean="0">
                          <a:effectLst/>
                          <a:latin typeface="Candara" panose="020E0502030303020204" pitchFamily="34" charset="0"/>
                        </a:rPr>
                        <a:t>174.81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 smtClean="0">
                          <a:effectLst/>
                          <a:latin typeface="Candara" panose="020E0502030303020204" pitchFamily="34" charset="0"/>
                        </a:rPr>
                        <a:t>192.28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</a:tr>
              <a:tr h="579504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X</a:t>
                      </a:r>
                      <a:r>
                        <a:rPr lang="en-GB" sz="20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Berlin Sans FB" panose="020E0602020502020306" pitchFamily="34" charset="0"/>
                        </a:rPr>
                        <a:t>Pi</a:t>
                      </a:r>
                      <a:r>
                        <a:rPr lang="en-GB" sz="2000" b="1" u="none" strike="noStrike" dirty="0" smtClean="0">
                          <a:effectLst/>
                          <a:latin typeface="Candara" panose="020E0502030303020204" pitchFamily="34" charset="0"/>
                        </a:rPr>
                        <a:t> </a:t>
                      </a:r>
                      <a:r>
                        <a:rPr lang="en-GB" sz="2000" b="1" u="none" strike="noStrike" dirty="0">
                          <a:effectLst/>
                          <a:latin typeface="Candara" panose="020E0502030303020204" pitchFamily="34" charset="0"/>
                        </a:rPr>
                        <a:t>% Change 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  <a:latin typeface="Candara" panose="020E0502030303020204" pitchFamily="34" charset="0"/>
                        </a:rPr>
                        <a:t>-</a:t>
                      </a:r>
                      <a:r>
                        <a:rPr lang="en-GB" sz="2000" b="1" u="none" strike="noStrike" dirty="0" smtClean="0">
                          <a:effectLst/>
                          <a:latin typeface="Candara" panose="020E0502030303020204" pitchFamily="34" charset="0"/>
                        </a:rPr>
                        <a:t>22.60</a:t>
                      </a:r>
                      <a:r>
                        <a:rPr lang="en-GB" sz="2000" b="1" u="none" strike="noStrike" dirty="0">
                          <a:effectLst/>
                          <a:latin typeface="Candara" panose="020E0502030303020204" pitchFamily="34" charset="0"/>
                        </a:rPr>
                        <a:t>%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  <a:latin typeface="Candara" panose="020E0502030303020204" pitchFamily="34" charset="0"/>
                        </a:rPr>
                        <a:t>-</a:t>
                      </a:r>
                      <a:r>
                        <a:rPr lang="en-GB" sz="2000" b="1" u="none" strike="noStrike" dirty="0" smtClean="0">
                          <a:effectLst/>
                          <a:latin typeface="Candara" panose="020E0502030303020204" pitchFamily="34" charset="0"/>
                        </a:rPr>
                        <a:t>27.40%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  <a:latin typeface="Candara" panose="020E0502030303020204" pitchFamily="34" charset="0"/>
                        </a:rPr>
                        <a:t>-</a:t>
                      </a:r>
                      <a:r>
                        <a:rPr lang="en-GB" sz="2000" b="1" u="none" strike="noStrike" dirty="0" smtClean="0">
                          <a:effectLst/>
                          <a:latin typeface="Candara" panose="020E0502030303020204" pitchFamily="34" charset="0"/>
                        </a:rPr>
                        <a:t>24.64%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  <a:latin typeface="Candara" panose="020E0502030303020204" pitchFamily="34" charset="0"/>
                        </a:rPr>
                        <a:t>-</a:t>
                      </a:r>
                      <a:r>
                        <a:rPr lang="en-GB" sz="2000" b="1" u="none" strike="noStrike" dirty="0" smtClean="0">
                          <a:effectLst/>
                          <a:latin typeface="Candara" panose="020E0502030303020204" pitchFamily="34" charset="0"/>
                        </a:rPr>
                        <a:t>27.92%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</a:tr>
              <a:tr h="57950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  <a:latin typeface="Candara" panose="020E0502030303020204" pitchFamily="34" charset="0"/>
                        </a:rPr>
                        <a:t>Average World Market Price % Change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  <a:latin typeface="Candara" panose="020E0502030303020204" pitchFamily="34" charset="0"/>
                        </a:rPr>
                        <a:t>2.54%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  <a:latin typeface="Candara" panose="020E0502030303020204" pitchFamily="34" charset="0"/>
                        </a:rPr>
                        <a:t>-5.11%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  <a:latin typeface="Candara" panose="020E0502030303020204" pitchFamily="34" charset="0"/>
                        </a:rPr>
                        <a:t>-10.86%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  <a:latin typeface="Candara" panose="020E0502030303020204" pitchFamily="34" charset="0"/>
                        </a:rPr>
                        <a:t>-5.84%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</a:tr>
              <a:tr h="57950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  <a:latin typeface="Candara" panose="020E0502030303020204" pitchFamily="34" charset="0"/>
                        </a:rPr>
                        <a:t>FuFeX30 % Change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  <a:latin typeface="Candara" panose="020E0502030303020204" pitchFamily="34" charset="0"/>
                        </a:rPr>
                        <a:t>-</a:t>
                      </a:r>
                      <a:r>
                        <a:rPr lang="en-GB" sz="2000" b="1" u="none" strike="noStrike" dirty="0" smtClean="0">
                          <a:effectLst/>
                          <a:latin typeface="Candara" panose="020E0502030303020204" pitchFamily="34" charset="0"/>
                        </a:rPr>
                        <a:t>24.82%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 smtClean="0">
                          <a:effectLst/>
                          <a:latin typeface="Candara" panose="020E0502030303020204" pitchFamily="34" charset="0"/>
                        </a:rPr>
                        <a:t>-24.82%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 smtClean="0">
                          <a:effectLst/>
                          <a:latin typeface="Candara" panose="020E0502030303020204" pitchFamily="34" charset="0"/>
                        </a:rPr>
                        <a:t>-24.82%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 smtClean="0">
                          <a:effectLst/>
                          <a:latin typeface="Candara" panose="020E0502030303020204" pitchFamily="34" charset="0"/>
                        </a:rPr>
                        <a:t>-24.82%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413408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79</TotalTime>
  <Words>356</Words>
  <Application>Microsoft Office PowerPoint</Application>
  <PresentationFormat>Widescreen</PresentationFormat>
  <Paragraphs>94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Berlin Sans FB</vt:lpstr>
      <vt:lpstr>Candara</vt:lpstr>
      <vt:lpstr>Trebuchet MS</vt:lpstr>
      <vt:lpstr>Wingdings 3</vt:lpstr>
      <vt:lpstr>Facet</vt:lpstr>
      <vt:lpstr>THE CBOD PRICE INDICATORS</vt:lpstr>
      <vt:lpstr>PowerPoint Presentation</vt:lpstr>
      <vt:lpstr>THE XPi</vt:lpstr>
      <vt:lpstr>Why the XPi?</vt:lpstr>
      <vt:lpstr>Computing the XPi</vt:lpstr>
      <vt:lpstr>The Oil Traders Index - OTi </vt:lpstr>
      <vt:lpstr>When and how are they published?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Senyo Hosi</dc:creator>
  <cp:lastModifiedBy>Senyo Hosi</cp:lastModifiedBy>
  <cp:revision>10</cp:revision>
  <dcterms:created xsi:type="dcterms:W3CDTF">2015-07-15T08:30:36Z</dcterms:created>
  <dcterms:modified xsi:type="dcterms:W3CDTF">2015-07-15T09:58:21Z</dcterms:modified>
</cp:coreProperties>
</file>